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0" r:id="rId4"/>
    <p:sldId id="266" r:id="rId5"/>
    <p:sldId id="326" r:id="rId6"/>
    <p:sldId id="318" r:id="rId7"/>
    <p:sldId id="275" r:id="rId8"/>
    <p:sldId id="274" r:id="rId9"/>
    <p:sldId id="276" r:id="rId10"/>
    <p:sldId id="277" r:id="rId11"/>
    <p:sldId id="278" r:id="rId12"/>
    <p:sldId id="291" r:id="rId13"/>
    <p:sldId id="317" r:id="rId14"/>
    <p:sldId id="289" r:id="rId15"/>
    <p:sldId id="288" r:id="rId16"/>
    <p:sldId id="283" r:id="rId17"/>
    <p:sldId id="321" r:id="rId18"/>
    <p:sldId id="279" r:id="rId19"/>
    <p:sldId id="327" r:id="rId20"/>
    <p:sldId id="281" r:id="rId21"/>
    <p:sldId id="284" r:id="rId22"/>
    <p:sldId id="310" r:id="rId23"/>
    <p:sldId id="295" r:id="rId24"/>
    <p:sldId id="304" r:id="rId25"/>
    <p:sldId id="311" r:id="rId26"/>
    <p:sldId id="297" r:id="rId27"/>
    <p:sldId id="302" r:id="rId28"/>
    <p:sldId id="312" r:id="rId29"/>
    <p:sldId id="325" r:id="rId30"/>
    <p:sldId id="320" r:id="rId31"/>
    <p:sldId id="270" r:id="rId32"/>
    <p:sldId id="315" r:id="rId33"/>
    <p:sldId id="324" r:id="rId34"/>
    <p:sldId id="306" r:id="rId35"/>
    <p:sldId id="300" r:id="rId36"/>
    <p:sldId id="296" r:id="rId37"/>
    <p:sldId id="301" r:id="rId38"/>
    <p:sldId id="314" r:id="rId39"/>
    <p:sldId id="323" r:id="rId40"/>
    <p:sldId id="258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97" d="100"/>
          <a:sy n="97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13ACF-F7D5-8F4E-93F5-F35E456FA354}" type="datetimeFigureOut">
              <a:rPr lang="en-US" smtClean="0"/>
              <a:t>1/29/16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140D-3E4D-2A41-8AF8-C8FFCBB695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8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3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6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21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92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15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8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03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95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84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5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odaner/whatDoesAgileMea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ragdave.me/blog/2014/03/04/time-to-kill-agile/" TargetMode="External"/><Relationship Id="rId4" Type="http://schemas.openxmlformats.org/officeDocument/2006/relationships/hyperlink" Target="https://youtu.be/a-BOSpxYJ9M" TargetMode="External"/><Relationship Id="rId5" Type="http://schemas.openxmlformats.org/officeDocument/2006/relationships/hyperlink" Target="https://youtu.be/GE6lbPLEAzc" TargetMode="External"/><Relationship Id="rId6" Type="http://schemas.openxmlformats.org/officeDocument/2006/relationships/hyperlink" Target="https://vimeo.com/44234746" TargetMode="External"/><Relationship Id="rId7" Type="http://schemas.openxmlformats.org/officeDocument/2006/relationships/hyperlink" Target="https://www.artefactgroup.com/content/post-agile-a-design-thinking-approach-to-software-development/" TargetMode="External"/><Relationship Id="rId8" Type="http://schemas.openxmlformats.org/officeDocument/2006/relationships/hyperlink" Target="https://github.com/oreillymedia/97-things-every-agile-developer-should-know/blob/master/Beware_Of_Agile_Zealots.asciidoc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gilemanifest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NULL"/><Relationship Id="rId5" Type="http://schemas.openxmlformats.org/officeDocument/2006/relationships/image" Target="../media/image10.jpeg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Agile </a:t>
            </a:r>
            <a:r>
              <a:rPr lang="de-DE" dirty="0" err="1" smtClean="0"/>
              <a:t>mean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35516"/>
            <a:ext cx="9144000" cy="1418897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Andreas Odermatt</a:t>
            </a:r>
          </a:p>
          <a:p>
            <a:r>
              <a:rPr lang="de-DE" dirty="0" smtClean="0"/>
              <a:t>2016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github.com/odaner/whatDoesAgileMean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276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that</a:t>
            </a:r>
            <a:r>
              <a:rPr lang="de-DE" sz="4400" dirty="0" smtClean="0">
                <a:latin typeface="+mj-lt"/>
              </a:rPr>
              <a:t> was it.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836192"/>
            <a:ext cx="12192000" cy="8529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And that was probably a mistake.</a:t>
            </a:r>
            <a:endParaRPr lang="en-US" sz="5400" b="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r="16069"/>
          <a:stretch/>
        </p:blipFill>
        <p:spPr>
          <a:xfrm>
            <a:off x="4608285" y="4631668"/>
            <a:ext cx="2975429" cy="22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has happened since?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root of all the evil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969" y="4156613"/>
            <a:ext cx="1574061" cy="15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The root of all the </a:t>
            </a:r>
            <a:r>
              <a:rPr lang="en-AU" sz="4400" dirty="0" smtClean="0">
                <a:latin typeface="+mj-lt"/>
              </a:rPr>
              <a:t>evil</a:t>
            </a:r>
            <a:endParaRPr lang="en-AU" sz="4400" dirty="0">
              <a:latin typeface="+mj-lt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0" y="673236"/>
            <a:ext cx="12192000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(that’s where the </a:t>
            </a:r>
            <a:r>
              <a:rPr lang="en-US" sz="3600" smtClean="0"/>
              <a:t>developers take </a:t>
            </a:r>
            <a:r>
              <a:rPr lang="en-US" sz="3600" dirty="0" smtClean="0"/>
              <a:t>a large part of the blame)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777326"/>
            <a:ext cx="12192000" cy="29583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400" b="1" dirty="0" smtClean="0"/>
              <a:t>Developers</a:t>
            </a:r>
            <a:r>
              <a:rPr lang="en-US" sz="4400" b="1" dirty="0" smtClean="0">
                <a:solidFill>
                  <a:srgbClr val="FF0000"/>
                </a:solidFill>
              </a:rPr>
              <a:t> ❤️</a:t>
            </a:r>
            <a:r>
              <a:rPr lang="en-US" sz="4400" b="1" dirty="0"/>
              <a:t> </a:t>
            </a:r>
            <a:r>
              <a:rPr lang="en-US" sz="4400" b="1" dirty="0" smtClean="0"/>
              <a:t>new, bright &amp; shiny things</a:t>
            </a:r>
          </a:p>
          <a:p>
            <a:pPr>
              <a:tabLst>
                <a:tab pos="2962275" algn="l"/>
              </a:tabLst>
            </a:pPr>
            <a:r>
              <a:rPr lang="en-US" sz="4400" b="1" dirty="0" smtClean="0"/>
              <a:t>Agile was the cool new thing out there.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-784287" y="5363845"/>
            <a:ext cx="10499271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5400" i="1" dirty="0" smtClean="0"/>
              <a:t>What, you aren’t doing Agile?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1682">
            <a:off x="9033042" y="4830805"/>
            <a:ext cx="2995822" cy="16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</a:t>
            </a:r>
            <a:r>
              <a:rPr lang="de-DE" sz="4400" dirty="0" err="1" smtClean="0">
                <a:latin typeface="+mj-lt"/>
              </a:rPr>
              <a:t>root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smtClean="0">
                <a:latin typeface="+mj-lt"/>
              </a:rPr>
              <a:t>- Nr. </a:t>
            </a:r>
            <a:r>
              <a:rPr lang="de-DE" sz="4400" dirty="0">
                <a:latin typeface="+mj-lt"/>
              </a:rPr>
              <a:t>2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355271"/>
            <a:ext cx="11745310" cy="3249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CH" sz="4000" dirty="0" smtClean="0"/>
              <a:t>The </a:t>
            </a:r>
            <a:r>
              <a:rPr lang="de-CH" sz="4000" dirty="0" err="1" smtClean="0"/>
              <a:t>Manifesto</a:t>
            </a:r>
            <a:r>
              <a:rPr lang="de-CH" sz="4000" dirty="0" smtClean="0"/>
              <a:t> </a:t>
            </a:r>
            <a:r>
              <a:rPr lang="de-CH" sz="4000" dirty="0" err="1" smtClean="0"/>
              <a:t>tells</a:t>
            </a:r>
            <a:r>
              <a:rPr lang="de-CH" sz="4000" dirty="0" smtClean="0"/>
              <a:t> </a:t>
            </a:r>
            <a:r>
              <a:rPr lang="de-CH" sz="4000" dirty="0" err="1" smtClean="0"/>
              <a:t>you</a:t>
            </a:r>
            <a:r>
              <a:rPr lang="de-CH" sz="4000" dirty="0" smtClean="0"/>
              <a:t> WHY </a:t>
            </a:r>
            <a:r>
              <a:rPr lang="de-CH" sz="4000" dirty="0" err="1" smtClean="0"/>
              <a:t>to</a:t>
            </a:r>
            <a:r>
              <a:rPr lang="de-CH" sz="4000" dirty="0" smtClean="0"/>
              <a:t> </a:t>
            </a:r>
            <a:r>
              <a:rPr lang="de-CH" sz="4000" dirty="0" err="1" smtClean="0"/>
              <a:t>develop</a:t>
            </a:r>
            <a:r>
              <a:rPr lang="de-CH" sz="4000" dirty="0" smtClean="0"/>
              <a:t> agile.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5400" b="1" dirty="0" smtClean="0"/>
              <a:t>But not HOW.</a:t>
            </a:r>
            <a:endParaRPr lang="de-CH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42636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People get nervous. </a:t>
            </a:r>
          </a:p>
          <a:p>
            <a:pPr algn="ctr"/>
            <a:r>
              <a:rPr lang="en-AU" sz="3200" dirty="0">
                <a:latin typeface="+mj-lt"/>
              </a:rPr>
              <a:t>(particularly management)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71900" y="3433081"/>
            <a:ext cx="8420100" cy="26574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000" dirty="0"/>
              <a:t>This is strange!</a:t>
            </a:r>
          </a:p>
          <a:p>
            <a:pPr algn="l"/>
            <a:r>
              <a:rPr lang="en-US" sz="4000" dirty="0"/>
              <a:t>How do we use </a:t>
            </a:r>
            <a:r>
              <a:rPr lang="en-US" sz="4000" dirty="0" smtClean="0"/>
              <a:t>this?</a:t>
            </a:r>
          </a:p>
          <a:p>
            <a:pPr algn="l"/>
            <a:endParaRPr lang="en-US" sz="1800" b="1" dirty="0" smtClean="0"/>
          </a:p>
          <a:p>
            <a:pPr algn="l">
              <a:tabLst>
                <a:tab pos="2962275" algn="l"/>
              </a:tabLst>
            </a:pPr>
            <a:r>
              <a:rPr lang="en-US" sz="4400" b="1" dirty="0" smtClean="0"/>
              <a:t>Are we doing it right?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916541"/>
            <a:ext cx="12344399" cy="12838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We want to be cool too, but: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33082"/>
            <a:ext cx="3543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Fear sells.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718456" y="2378994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words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18456" y="1606453"/>
            <a:ext cx="11473543" cy="110320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roles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18456" y="316886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plan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18454" y="393245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measure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2084"/>
          <a:stretch/>
        </p:blipFill>
        <p:spPr>
          <a:xfrm>
            <a:off x="8229600" y="2104289"/>
            <a:ext cx="3962400" cy="3042743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718457" y="4720732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manage and lead</a:t>
            </a:r>
          </a:p>
        </p:txBody>
      </p:sp>
    </p:spTree>
    <p:extLst>
      <p:ext uri="{BB962C8B-B14F-4D97-AF65-F5344CB8AC3E}">
        <p14:creationId xmlns:p14="http://schemas.microsoft.com/office/powerpoint/2010/main" val="164950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838200" y="3715599"/>
            <a:ext cx="1150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dirty="0" smtClean="0">
                <a:latin typeface="+mj-lt"/>
              </a:rPr>
              <a:t>This leads to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Many people want to do ”it” but don</a:t>
            </a:r>
            <a:r>
              <a:rPr lang="uk-UA" sz="3600" dirty="0" smtClean="0">
                <a:latin typeface="+mj-lt"/>
              </a:rPr>
              <a:t>’</a:t>
            </a:r>
            <a:r>
              <a:rPr lang="en-AU" sz="3600" dirty="0" smtClean="0">
                <a:latin typeface="+mj-lt"/>
              </a:rPr>
              <a:t>t know how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 “it” is not yet defined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There’s no copyright or trademark</a:t>
            </a:r>
            <a:endParaRPr lang="en-AU" sz="36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Let’s summarize</a:t>
            </a:r>
            <a:endParaRPr lang="en-AU" sz="4400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838200" y="1191559"/>
            <a:ext cx="1150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We have a popular, cool new movement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 are many proofs that “it” really works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Great software has been built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Teams and customers are happier than before</a:t>
            </a:r>
          </a:p>
        </p:txBody>
      </p:sp>
    </p:spTree>
    <p:extLst>
      <p:ext uri="{BB962C8B-B14F-4D97-AF65-F5344CB8AC3E}">
        <p14:creationId xmlns:p14="http://schemas.microsoft.com/office/powerpoint/2010/main" val="204145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1792334"/>
            <a:ext cx="12192000" cy="3008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10000" dirty="0" smtClean="0"/>
              <a:t>We teach you HOW to do “it” right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Books</a:t>
            </a:r>
            <a:endParaRPr lang="en-AU" sz="6200" b="1" dirty="0"/>
          </a:p>
          <a:p>
            <a:pPr>
              <a:lnSpc>
                <a:spcPct val="150000"/>
              </a:lnSpc>
            </a:pPr>
            <a:r>
              <a:rPr lang="en-AU" sz="6200" b="1" dirty="0" smtClean="0"/>
              <a:t>Trainings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Conferences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Consultancy</a:t>
            </a:r>
            <a:endParaRPr lang="en-AU" sz="6200" b="1" dirty="0"/>
          </a:p>
        </p:txBody>
      </p:sp>
      <p:sp>
        <p:nvSpPr>
          <p:cNvPr id="7" name="Rechteck 6"/>
          <p:cNvSpPr/>
          <p:nvPr/>
        </p:nvSpPr>
        <p:spPr>
          <a:xfrm>
            <a:off x="0" y="22066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That’s an opportunity to sell stuff!</a:t>
            </a:r>
            <a:endParaRPr lang="en-AU" sz="4400" b="1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528401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But what’s “it”?</a:t>
            </a:r>
            <a:endParaRPr lang="en-AU" sz="4400" b="1" dirty="0">
              <a:latin typeface="+mj-lt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628" y="4479471"/>
            <a:ext cx="3171372" cy="237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38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 smtClean="0">
                <a:latin typeface="+mj-lt"/>
              </a:rPr>
              <a:t> Nr. 3 – The „</a:t>
            </a:r>
            <a:r>
              <a:rPr lang="de-DE" sz="4400" dirty="0" err="1" smtClean="0">
                <a:latin typeface="+mj-lt"/>
              </a:rPr>
              <a:t>it</a:t>
            </a:r>
            <a:r>
              <a:rPr lang="de-DE" sz="4400" dirty="0" smtClean="0">
                <a:latin typeface="+mj-lt"/>
              </a:rPr>
              <a:t>“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775811"/>
            <a:ext cx="11745310" cy="16869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DE" sz="4000" dirty="0" err="1"/>
              <a:t>Manifesto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Agile Software Development</a:t>
            </a:r>
          </a:p>
          <a:p>
            <a:pPr>
              <a:lnSpc>
                <a:spcPct val="170000"/>
              </a:lnSpc>
            </a:pPr>
            <a:r>
              <a:rPr lang="de-DE" sz="7000" dirty="0"/>
              <a:t>p</a:t>
            </a:r>
            <a:r>
              <a:rPr lang="en-US" sz="7000" dirty="0" err="1" smtClean="0"/>
              <a:t>eople</a:t>
            </a:r>
            <a:r>
              <a:rPr lang="en-US" sz="7000" dirty="0" smtClean="0"/>
              <a:t> call it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3147404"/>
            <a:ext cx="12192000" cy="1645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b="1" dirty="0" smtClean="0"/>
              <a:t>Agile Manifesto</a:t>
            </a:r>
          </a:p>
        </p:txBody>
      </p:sp>
    </p:spTree>
    <p:extLst>
      <p:ext uri="{BB962C8B-B14F-4D97-AF65-F5344CB8AC3E}">
        <p14:creationId xmlns:p14="http://schemas.microsoft.com/office/powerpoint/2010/main" val="1507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3" y="1555469"/>
            <a:ext cx="6660315" cy="2756718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r="10439"/>
          <a:stretch/>
        </p:blipFill>
        <p:spPr>
          <a:xfrm>
            <a:off x="4651954" y="4891814"/>
            <a:ext cx="1538262" cy="1640984"/>
          </a:xfrm>
          <a:prstGeom prst="rect">
            <a:avLst/>
          </a:prstGeom>
        </p:spPr>
      </p:pic>
      <p:sp>
        <p:nvSpPr>
          <p:cNvPr id="5" name="Ovale Legende 4"/>
          <p:cNvSpPr/>
          <p:nvPr/>
        </p:nvSpPr>
        <p:spPr>
          <a:xfrm>
            <a:off x="6319154" y="4343403"/>
            <a:ext cx="3069771" cy="1289958"/>
          </a:xfrm>
          <a:prstGeom prst="wedgeEllipseCallout">
            <a:avLst>
              <a:gd name="adj1" fmla="val -52412"/>
              <a:gd name="adj2" fmla="val 4351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Hi, I’m the </a:t>
            </a:r>
          </a:p>
          <a:p>
            <a:pPr algn="ctr"/>
            <a:r>
              <a:rPr lang="en-US" sz="2000" dirty="0" smtClean="0"/>
              <a:t>agile Manifesto</a:t>
            </a:r>
            <a:endParaRPr lang="en-US" sz="2000" dirty="0"/>
          </a:p>
        </p:txBody>
      </p:sp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agile </a:t>
            </a:r>
            <a:r>
              <a:rPr lang="de-DE" sz="4400" dirty="0" err="1" smtClean="0">
                <a:latin typeface="+mj-lt"/>
              </a:rPr>
              <a:t>is</a:t>
            </a:r>
            <a:r>
              <a:rPr lang="de-DE" sz="4400" dirty="0" smtClean="0">
                <a:latin typeface="+mj-lt"/>
              </a:rPr>
              <a:t> an </a:t>
            </a:r>
            <a:r>
              <a:rPr lang="de-DE" sz="4400" dirty="0" err="1" smtClean="0">
                <a:latin typeface="+mj-lt"/>
              </a:rPr>
              <a:t>adjective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2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527299"/>
            <a:ext cx="12192000" cy="2126344"/>
          </a:xfrm>
        </p:spPr>
        <p:txBody>
          <a:bodyPr>
            <a:normAutofit/>
          </a:bodyPr>
          <a:lstStyle/>
          <a:p>
            <a:r>
              <a:rPr lang="en-AU" sz="4400" dirty="0" smtClean="0"/>
              <a:t>This talk is highly inspired by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4000" dirty="0" smtClean="0"/>
              <a:t>Dave Thomas, </a:t>
            </a:r>
            <a:r>
              <a:rPr lang="en-US" sz="4000" dirty="0"/>
              <a:t>Martin </a:t>
            </a:r>
            <a:r>
              <a:rPr lang="en-US" sz="4000" dirty="0" smtClean="0"/>
              <a:t>Fowler, Neal Ford and Dan North</a:t>
            </a:r>
            <a:endParaRPr lang="en-AU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914899"/>
            <a:ext cx="9144000" cy="1470383"/>
          </a:xfrm>
        </p:spPr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sz="3200" dirty="0" err="1"/>
              <a:t>t</a:t>
            </a:r>
            <a:r>
              <a:rPr lang="de-DE" sz="3200" dirty="0" err="1" smtClean="0"/>
              <a:t>hanks</a:t>
            </a:r>
            <a:r>
              <a:rPr lang="de-DE" sz="3200" dirty="0" smtClean="0"/>
              <a:t> </a:t>
            </a:r>
          </a:p>
          <a:p>
            <a:r>
              <a:rPr lang="de-DE" sz="3200" dirty="0" smtClean="0">
                <a:solidFill>
                  <a:srgbClr val="FF0000"/>
                </a:solidFill>
              </a:rPr>
              <a:t>&lt;3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l="21279" t="28095" r="18721" b="37580"/>
          <a:stretch/>
        </p:blipFill>
        <p:spPr>
          <a:xfrm>
            <a:off x="4691742" y="920617"/>
            <a:ext cx="2808516" cy="16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Adjectives don’t sell.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975843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Nouns sell.</a:t>
            </a:r>
          </a:p>
        </p:txBody>
      </p:sp>
      <p:sp>
        <p:nvSpPr>
          <p:cNvPr id="5" name="Rechteck 4"/>
          <p:cNvSpPr/>
          <p:nvPr/>
        </p:nvSpPr>
        <p:spPr>
          <a:xfrm>
            <a:off x="0" y="265930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smtClean="0">
                <a:latin typeface="+mj-lt"/>
              </a:rPr>
              <a:t>So, </a:t>
            </a:r>
            <a:r>
              <a:rPr lang="de-CH" sz="4400" dirty="0" err="1" smtClean="0">
                <a:latin typeface="+mj-lt"/>
              </a:rPr>
              <a:t>they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converted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>
                <a:latin typeface="+mj-lt"/>
              </a:rPr>
              <a:t>agile </a:t>
            </a:r>
            <a:r>
              <a:rPr lang="de-CH" sz="4400" dirty="0" err="1">
                <a:latin typeface="+mj-lt"/>
              </a:rPr>
              <a:t>into</a:t>
            </a:r>
            <a:r>
              <a:rPr lang="de-CH" sz="4400" dirty="0">
                <a:latin typeface="+mj-lt"/>
              </a:rPr>
              <a:t> a </a:t>
            </a:r>
            <a:r>
              <a:rPr lang="de-CH" sz="4400" dirty="0" err="1" smtClean="0">
                <a:latin typeface="+mj-lt"/>
              </a:rPr>
              <a:t>noun</a:t>
            </a:r>
            <a:r>
              <a:rPr lang="de-CH" sz="4400" dirty="0" smtClean="0">
                <a:latin typeface="+mj-lt"/>
              </a:rPr>
              <a:t>.</a:t>
            </a:r>
            <a:endParaRPr lang="de-CH" sz="4400" dirty="0">
              <a:latin typeface="+mj-lt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0" y="3935189"/>
            <a:ext cx="12191999" cy="29228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i="1" dirty="0" smtClean="0"/>
              <a:t>Agile Alliance</a:t>
            </a:r>
          </a:p>
          <a:p>
            <a:pPr>
              <a:lnSpc>
                <a:spcPct val="170000"/>
              </a:lnSpc>
            </a:pPr>
            <a:r>
              <a:rPr lang="en-US" sz="4400" i="1" dirty="0"/>
              <a:t>How to do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for Dummies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Scaling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this, Agile that</a:t>
            </a:r>
            <a:r>
              <a:rPr lang="is-IS" sz="4400" i="1" dirty="0" smtClean="0"/>
              <a:t>…</a:t>
            </a:r>
            <a:endParaRPr lang="en-US" sz="4400" i="1" dirty="0" smtClean="0"/>
          </a:p>
          <a:p>
            <a:pPr>
              <a:lnSpc>
                <a:spcPct val="170000"/>
              </a:lnSpc>
            </a:pPr>
            <a:endParaRPr lang="en-US" sz="4400" i="1" dirty="0" smtClean="0"/>
          </a:p>
        </p:txBody>
      </p:sp>
    </p:spTree>
    <p:extLst>
      <p:ext uri="{BB962C8B-B14F-4D97-AF65-F5344CB8AC3E}">
        <p14:creationId xmlns:p14="http://schemas.microsoft.com/office/powerpoint/2010/main" val="19406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err="1">
                <a:latin typeface="+mj-lt"/>
              </a:rPr>
              <a:t>They</a:t>
            </a:r>
            <a:r>
              <a:rPr lang="de-CH" sz="4400" dirty="0">
                <a:latin typeface="+mj-lt"/>
              </a:rPr>
              <a:t> </a:t>
            </a:r>
            <a:r>
              <a:rPr lang="de-CH" sz="4400" dirty="0" err="1">
                <a:latin typeface="+mj-lt"/>
              </a:rPr>
              <a:t>succeeded</a:t>
            </a:r>
            <a:r>
              <a:rPr lang="de-CH" sz="4400" dirty="0">
                <a:latin typeface="+mj-lt"/>
              </a:rPr>
              <a:t>.</a:t>
            </a:r>
          </a:p>
        </p:txBody>
      </p:sp>
      <p:sp>
        <p:nvSpPr>
          <p:cNvPr id="5" name="Rechteck 4"/>
          <p:cNvSpPr/>
          <p:nvPr/>
        </p:nvSpPr>
        <p:spPr>
          <a:xfrm>
            <a:off x="6859699" y="2739847"/>
            <a:ext cx="44108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400" b="1" dirty="0"/>
              <a:t>Agile</a:t>
            </a:r>
            <a:r>
              <a:rPr lang="de-CH" sz="4400" dirty="0"/>
              <a:t> </a:t>
            </a:r>
            <a:r>
              <a:rPr lang="de-CH" sz="4400" dirty="0" err="1"/>
              <a:t>became</a:t>
            </a:r>
            <a:r>
              <a:rPr lang="de-CH" sz="4400" dirty="0"/>
              <a:t> </a:t>
            </a:r>
            <a:endParaRPr lang="de-CH" sz="4400" dirty="0" smtClean="0"/>
          </a:p>
          <a:p>
            <a:r>
              <a:rPr lang="de-CH" sz="4400" dirty="0" smtClean="0"/>
              <a:t>a </a:t>
            </a:r>
            <a:r>
              <a:rPr lang="de-CH" sz="4400" dirty="0" err="1"/>
              <a:t>marketing</a:t>
            </a:r>
            <a:r>
              <a:rPr lang="de-CH" sz="4400" dirty="0"/>
              <a:t> </a:t>
            </a:r>
            <a:r>
              <a:rPr lang="de-CH" sz="4400" dirty="0" err="1"/>
              <a:t>term</a:t>
            </a:r>
            <a:r>
              <a:rPr lang="de-CH" sz="4400" dirty="0"/>
              <a:t>.</a:t>
            </a:r>
            <a:endParaRPr lang="en-AU" sz="4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 rot="20515165">
            <a:off x="5373927" y="5484211"/>
            <a:ext cx="1444143" cy="144414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1176558" y="-52394"/>
            <a:ext cx="9838883" cy="69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Agile is the brand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What is the product it sells?</a:t>
            </a:r>
          </a:p>
        </p:txBody>
      </p:sp>
    </p:spTree>
    <p:extLst>
      <p:ext uri="{BB962C8B-B14F-4D97-AF65-F5344CB8AC3E}">
        <p14:creationId xmlns:p14="http://schemas.microsoft.com/office/powerpoint/2010/main" val="16845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703565" y="1467677"/>
            <a:ext cx="3032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Scrum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Kanban</a:t>
            </a:r>
          </a:p>
          <a:p>
            <a:r>
              <a:rPr lang="de-CH" sz="4000" dirty="0" err="1">
                <a:latin typeface="+mj-lt"/>
              </a:rPr>
              <a:t>SAFe</a:t>
            </a:r>
            <a:endParaRPr lang="de-CH" sz="4000" dirty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TDD</a:t>
            </a:r>
          </a:p>
          <a:p>
            <a:r>
              <a:rPr lang="de-CH" sz="4000" dirty="0" err="1" smtClean="0">
                <a:latin typeface="+mj-lt"/>
              </a:rPr>
              <a:t>GitFlow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Pull Request</a:t>
            </a:r>
            <a:endParaRPr lang="en-US" sz="40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9176663" y="1446873"/>
            <a:ext cx="24819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Jira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Wiki</a:t>
            </a:r>
          </a:p>
          <a:p>
            <a:r>
              <a:rPr lang="de-CH" sz="4000" dirty="0" smtClean="0">
                <a:latin typeface="+mj-lt"/>
              </a:rPr>
              <a:t>CI</a:t>
            </a:r>
          </a:p>
          <a:p>
            <a:r>
              <a:rPr lang="de-CH" sz="4000" dirty="0" smtClean="0">
                <a:latin typeface="+mj-lt"/>
              </a:rPr>
              <a:t>Docker</a:t>
            </a:r>
          </a:p>
          <a:p>
            <a:r>
              <a:rPr lang="de-CH" sz="4000" dirty="0" smtClean="0">
                <a:latin typeface="+mj-lt"/>
              </a:rPr>
              <a:t>Jenkins</a:t>
            </a:r>
          </a:p>
          <a:p>
            <a:r>
              <a:rPr lang="de-CH" sz="4000" dirty="0" err="1" smtClean="0">
                <a:latin typeface="+mj-lt"/>
              </a:rPr>
              <a:t>Slack</a:t>
            </a:r>
            <a:endParaRPr lang="de-CH" sz="4000" dirty="0" smtClean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847"/>
            <a:ext cx="4849586" cy="36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0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Remember the first value of the Manifesto?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175843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i="1" dirty="0" smtClean="0">
                <a:latin typeface="+mj-lt"/>
              </a:rPr>
              <a:t>„</a:t>
            </a:r>
            <a:r>
              <a:rPr lang="de-DE" sz="4000" i="1" dirty="0" err="1" smtClean="0">
                <a:latin typeface="+mj-lt"/>
              </a:rPr>
              <a:t>Individuals</a:t>
            </a:r>
            <a:r>
              <a:rPr lang="de-DE" sz="4000" i="1" dirty="0" smtClean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and</a:t>
            </a:r>
            <a:r>
              <a:rPr lang="de-DE" sz="4000" i="1" dirty="0">
                <a:latin typeface="+mj-lt"/>
              </a:rPr>
              <a:t> Interactions </a:t>
            </a:r>
            <a:r>
              <a:rPr lang="de-DE" sz="4000" i="1" dirty="0" err="1">
                <a:latin typeface="+mj-lt"/>
              </a:rPr>
              <a:t>over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Processes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and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smtClean="0">
                <a:latin typeface="+mj-lt"/>
              </a:rPr>
              <a:t>Tools“</a:t>
            </a:r>
            <a:endParaRPr lang="en-US" sz="4000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3307042"/>
            <a:ext cx="1219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dirty="0" err="1">
                <a:latin typeface="+mj-lt"/>
              </a:rPr>
              <a:t>g</a:t>
            </a:r>
            <a:r>
              <a:rPr lang="de-DE" sz="4000" dirty="0" err="1" smtClean="0">
                <a:latin typeface="+mj-lt"/>
              </a:rPr>
              <a:t>oogle</a:t>
            </a:r>
            <a:r>
              <a:rPr lang="de-DE" sz="4000" dirty="0" smtClean="0">
                <a:latin typeface="+mj-lt"/>
              </a:rPr>
              <a:t> </a:t>
            </a:r>
            <a:r>
              <a:rPr lang="de-DE" sz="4000" dirty="0" err="1" smtClean="0">
                <a:latin typeface="+mj-lt"/>
              </a:rPr>
              <a:t>it</a:t>
            </a:r>
            <a:r>
              <a:rPr lang="de-DE" sz="4000" dirty="0" smtClean="0">
                <a:latin typeface="+mj-lt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de-DE" sz="4000" dirty="0" smtClean="0">
                <a:latin typeface="+mj-lt"/>
              </a:rPr>
              <a:t>„Agile </a:t>
            </a:r>
            <a:r>
              <a:rPr lang="de-DE" sz="4000" dirty="0" err="1" smtClean="0">
                <a:latin typeface="+mj-lt"/>
              </a:rPr>
              <a:t>Process</a:t>
            </a:r>
            <a:r>
              <a:rPr lang="de-DE" sz="4000" dirty="0" smtClean="0">
                <a:latin typeface="+mj-lt"/>
              </a:rPr>
              <a:t>“	 +</a:t>
            </a:r>
            <a:r>
              <a:rPr lang="tr-TR" sz="4000" dirty="0" smtClean="0">
                <a:latin typeface="+mj-lt"/>
              </a:rPr>
              <a:t>50’000'000</a:t>
            </a:r>
          </a:p>
          <a:p>
            <a:pPr algn="ctr"/>
            <a:r>
              <a:rPr lang="de-DE" sz="4000" dirty="0" smtClean="0">
                <a:latin typeface="+mj-lt"/>
              </a:rPr>
              <a:t>„Agile Tools“  </a:t>
            </a:r>
            <a:r>
              <a:rPr lang="de-DE" sz="4000" dirty="0">
                <a:latin typeface="+mj-lt"/>
              </a:rPr>
              <a:t>	</a:t>
            </a:r>
            <a:r>
              <a:rPr lang="de-DE" sz="4000" dirty="0" smtClean="0">
                <a:latin typeface="+mj-lt"/>
              </a:rPr>
              <a:t> +</a:t>
            </a:r>
            <a:r>
              <a:rPr lang="tr-TR" sz="4000" dirty="0" smtClean="0">
                <a:latin typeface="+mj-lt"/>
              </a:rPr>
              <a:t>45’000'000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7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The Agile product.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132892"/>
            <a:ext cx="12192000" cy="32392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10000"/>
              </a:lnSpc>
            </a:pPr>
            <a:r>
              <a:rPr lang="en-US" sz="4000" dirty="0"/>
              <a:t>b</a:t>
            </a:r>
            <a:r>
              <a:rPr lang="en-US" sz="4000" dirty="0" smtClean="0"/>
              <a:t>uy tools.</a:t>
            </a:r>
          </a:p>
          <a:p>
            <a:pPr>
              <a:lnSpc>
                <a:spcPct val="210000"/>
              </a:lnSpc>
            </a:pPr>
            <a:r>
              <a:rPr lang="en-US" sz="4000" dirty="0" smtClean="0"/>
              <a:t>adapt processes</a:t>
            </a:r>
            <a:r>
              <a:rPr lang="en-US" sz="4000" b="1" dirty="0" smtClean="0"/>
              <a:t>.</a:t>
            </a:r>
          </a:p>
          <a:p>
            <a:pPr>
              <a:lnSpc>
                <a:spcPct val="210000"/>
              </a:lnSpc>
            </a:pPr>
            <a:r>
              <a:rPr lang="en-US" sz="4400" b="1" dirty="0" smtClean="0"/>
              <a:t>BE FASTER.</a:t>
            </a:r>
          </a:p>
        </p:txBody>
      </p:sp>
    </p:spTree>
    <p:extLst>
      <p:ext uri="{BB962C8B-B14F-4D97-AF65-F5344CB8AC3E}">
        <p14:creationId xmlns:p14="http://schemas.microsoft.com/office/powerpoint/2010/main" val="21732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What’s next?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l="12170"/>
          <a:stretch/>
        </p:blipFill>
        <p:spPr>
          <a:xfrm>
            <a:off x="6692348" y="2056039"/>
            <a:ext cx="5499651" cy="48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Every industry wants to grow.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175843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agile </a:t>
            </a:r>
            <a:r>
              <a:rPr lang="de-DE" sz="4400" dirty="0" err="1" smtClean="0">
                <a:latin typeface="+mj-lt"/>
              </a:rPr>
              <a:t>practices</a:t>
            </a:r>
            <a:r>
              <a:rPr lang="de-DE" sz="4400" dirty="0" smtClean="0">
                <a:latin typeface="+mj-lt"/>
              </a:rPr>
              <a:t> like XP </a:t>
            </a:r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Scrum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designed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for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small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teams</a:t>
            </a:r>
            <a:r>
              <a:rPr lang="de-DE" sz="4400" dirty="0" smtClean="0">
                <a:latin typeface="+mj-lt"/>
              </a:rPr>
              <a:t>.</a:t>
            </a:r>
            <a:endParaRPr lang="en-US" sz="3600" i="1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385393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latin typeface="+mj-lt"/>
              </a:rPr>
              <a:t>But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money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is</a:t>
            </a:r>
            <a:r>
              <a:rPr lang="de-DE" sz="4400" b="1" dirty="0" smtClean="0">
                <a:latin typeface="+mj-lt"/>
              </a:rPr>
              <a:t> in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big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companies</a:t>
            </a:r>
            <a:r>
              <a:rPr lang="de-DE" sz="4400" b="1" dirty="0" smtClean="0">
                <a:latin typeface="+mj-lt"/>
              </a:rPr>
              <a:t>.</a:t>
            </a:r>
            <a:endParaRPr lang="en-US" sz="3600" b="1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88760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Let’s scale it!</a:t>
            </a:r>
          </a:p>
        </p:txBody>
      </p:sp>
    </p:spTree>
    <p:extLst>
      <p:ext uri="{BB962C8B-B14F-4D97-AF65-F5344CB8AC3E}">
        <p14:creationId xmlns:p14="http://schemas.microsoft.com/office/powerpoint/2010/main" val="899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95624" y="1366250"/>
            <a:ext cx="7296376" cy="547007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You need an Agile Organization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96042" y="2378994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Requirements Engineering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996042" y="1606453"/>
            <a:ext cx="11195957" cy="10479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Management (3.0)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96042" y="3168869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Testing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6042" y="4035970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Architecture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96043" y="4835858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Integration and Delivery</a:t>
            </a:r>
          </a:p>
        </p:txBody>
      </p:sp>
    </p:spTree>
    <p:extLst>
      <p:ext uri="{BB962C8B-B14F-4D97-AF65-F5344CB8AC3E}">
        <p14:creationId xmlns:p14="http://schemas.microsoft.com/office/powerpoint/2010/main" val="118555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When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faith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becomes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religion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 smtClean="0">
                <a:latin typeface="+mj-lt"/>
              </a:rPr>
              <a:t>Processes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Tools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Individuals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Interactions 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Comprehensive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Documentation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Working Software</a:t>
            </a:r>
            <a:endParaRPr lang="de-DE" sz="3200" i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Contract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Negotiation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i="1" dirty="0" err="1" smtClean="0"/>
              <a:t>over</a:t>
            </a:r>
            <a:r>
              <a:rPr lang="de-DE" sz="3200" i="1" dirty="0" smtClean="0"/>
              <a:t> </a:t>
            </a:r>
            <a:r>
              <a:rPr lang="de-DE" sz="3200" i="1" dirty="0" smtClean="0">
                <a:latin typeface="+mj-lt"/>
              </a:rPr>
              <a:t>Customer </a:t>
            </a:r>
            <a:r>
              <a:rPr lang="de-DE" sz="3200" i="1" dirty="0" err="1" smtClean="0">
                <a:latin typeface="+mj-lt"/>
              </a:rPr>
              <a:t>Collaboration</a:t>
            </a:r>
            <a:r>
              <a:rPr lang="de-DE" sz="3200" i="1" dirty="0" smtClean="0">
                <a:latin typeface="+mj-lt"/>
              </a:rPr>
              <a:t>,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 smtClean="0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 smtClean="0">
                <a:latin typeface="+mj-lt"/>
              </a:rPr>
              <a:t>Following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>
                <a:latin typeface="+mj-lt"/>
              </a:rPr>
              <a:t>a </a:t>
            </a:r>
            <a:r>
              <a:rPr lang="de-DE" sz="3200" b="1" i="1" dirty="0" smtClean="0">
                <a:latin typeface="+mj-lt"/>
              </a:rPr>
              <a:t>Plan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Responding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to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smtClean="0">
                <a:latin typeface="+mj-lt"/>
              </a:rPr>
              <a:t>Change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35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5309" y="851341"/>
            <a:ext cx="11540359" cy="33365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smtClean="0"/>
              <a:t>We need to separate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the implementation of something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</a:t>
            </a:r>
            <a:br>
              <a:rPr lang="en-US" dirty="0" smtClean="0"/>
            </a:br>
            <a:r>
              <a:rPr lang="en-US" b="1" dirty="0" smtClean="0"/>
              <a:t>the specification of something.</a:t>
            </a:r>
            <a:endParaRPr lang="en-US" b="1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315309" y="4824249"/>
            <a:ext cx="11540359" cy="682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And we all know how hard that is.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1754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Agile has become an industry.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793454"/>
            <a:ext cx="12192000" cy="1635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values and principles</a:t>
            </a:r>
          </a:p>
          <a:p>
            <a:r>
              <a:rPr lang="en-US" sz="5400" b="1" dirty="0" smtClean="0"/>
              <a:t>have been totally lost.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26571" y="3902529"/>
            <a:ext cx="4702629" cy="2662053"/>
          </a:xfrm>
          <a:prstGeom prst="wedgeRoundRectCallout">
            <a:avLst>
              <a:gd name="adj1" fmla="val -56747"/>
              <a:gd name="adj2" fmla="val 18451"/>
              <a:gd name="adj3" fmla="val 16667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46050"/>
            <a:r>
              <a:rPr lang="de-DE" sz="2800" i="1" dirty="0">
                <a:solidFill>
                  <a:srgbClr val="222222"/>
                </a:solidFill>
                <a:latin typeface="+mj-lt"/>
              </a:rPr>
              <a:t>A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is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abused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in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this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way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becomes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useless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  <a:endParaRPr lang="de-DE" sz="4400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stops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having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meaning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as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transitions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into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a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brand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146050"/>
            <a:endParaRPr lang="de-DE" b="1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b="1" i="1" dirty="0" smtClean="0">
                <a:solidFill>
                  <a:srgbClr val="222222"/>
                </a:solidFill>
                <a:latin typeface="+mj-lt"/>
              </a:rPr>
              <a:t>   Dave Thomas</a:t>
            </a:r>
          </a:p>
        </p:txBody>
      </p:sp>
    </p:spTree>
    <p:extLst>
      <p:ext uri="{BB962C8B-B14F-4D97-AF65-F5344CB8AC3E}">
        <p14:creationId xmlns:p14="http://schemas.microsoft.com/office/powerpoint/2010/main" val="2957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b="14282"/>
          <a:stretch/>
        </p:blipFill>
        <p:spPr>
          <a:xfrm>
            <a:off x="4833257" y="2511979"/>
            <a:ext cx="7358743" cy="41990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8701" y="1404259"/>
            <a:ext cx="11163299" cy="2285998"/>
          </a:xfrm>
        </p:spPr>
        <p:txBody>
          <a:bodyPr anchor="ctr" anchorCtr="0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de-DE" sz="4400" dirty="0" smtClean="0"/>
              <a:t>Play </a:t>
            </a:r>
            <a:r>
              <a:rPr lang="de-DE" sz="4400" dirty="0" err="1" smtClean="0"/>
              <a:t>the</a:t>
            </a:r>
            <a:r>
              <a:rPr lang="de-DE" sz="4400" dirty="0" smtClean="0"/>
              <a:t> </a:t>
            </a:r>
            <a:r>
              <a:rPr lang="de-DE" sz="4400" dirty="0" err="1" smtClean="0"/>
              <a:t>game</a:t>
            </a:r>
            <a:r>
              <a:rPr lang="de-DE" sz="4400" dirty="0" smtClean="0"/>
              <a:t>? 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de-DE" sz="4400" dirty="0" smtClean="0"/>
              <a:t>Back </a:t>
            </a:r>
            <a:r>
              <a:rPr lang="de-DE" sz="4400" dirty="0" err="1" smtClean="0"/>
              <a:t>to</a:t>
            </a:r>
            <a:r>
              <a:rPr lang="de-DE" sz="4400" dirty="0" smtClean="0"/>
              <a:t> </a:t>
            </a:r>
            <a:r>
              <a:rPr lang="de-DE" sz="4400" dirty="0" err="1" smtClean="0"/>
              <a:t>waterfall</a:t>
            </a:r>
            <a:r>
              <a:rPr lang="de-DE" sz="4400" dirty="0" smtClean="0"/>
              <a:t>? </a:t>
            </a:r>
            <a:br>
              <a:rPr lang="de-DE" sz="4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whaaaaat</a:t>
            </a:r>
            <a:r>
              <a:rPr lang="de-DE" sz="2400" dirty="0" smtClean="0"/>
              <a:t>!!??)</a:t>
            </a:r>
            <a:endParaRPr lang="de-DE" sz="1600" b="1" dirty="0"/>
          </a:p>
        </p:txBody>
      </p:sp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to do?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1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Back </a:t>
            </a:r>
            <a:r>
              <a:rPr lang="de-DE" sz="4400" dirty="0" err="1" smtClean="0">
                <a:latin typeface="+mj-lt"/>
              </a:rPr>
              <a:t>to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basics</a:t>
            </a:r>
            <a:r>
              <a:rPr lang="de-DE" sz="4400" dirty="0" smtClean="0">
                <a:latin typeface="+mj-lt"/>
              </a:rPr>
              <a:t> 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Individuals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Interactions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Processes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Working Software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Comprehensive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Customer </a:t>
            </a:r>
            <a:r>
              <a:rPr lang="de-DE" sz="3200" b="1" i="1" dirty="0" err="1">
                <a:latin typeface="+mj-lt"/>
              </a:rPr>
              <a:t>Collaboration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Contract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Negotiation</a:t>
            </a:r>
            <a:r>
              <a:rPr lang="de-DE" sz="3200" i="1" dirty="0">
                <a:latin typeface="+mj-lt"/>
              </a:rPr>
              <a:t>,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Responding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to</a:t>
            </a:r>
            <a:r>
              <a:rPr lang="de-DE" sz="3200" b="1" i="1" dirty="0">
                <a:latin typeface="+mj-lt"/>
              </a:rPr>
              <a:t> Change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Following</a:t>
            </a:r>
            <a:r>
              <a:rPr lang="de-DE" sz="3200" i="1" dirty="0"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20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3048000" y="2367171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262626"/>
                </a:solidFill>
                <a:latin typeface="OpenSans-Semibold" charset="0"/>
              </a:rPr>
              <a:t>Let’s develop with agility</a:t>
            </a:r>
          </a:p>
          <a:p>
            <a:pPr>
              <a:buChar char="•"/>
            </a:pPr>
            <a:r>
              <a:rPr lang="en-US" dirty="0">
                <a:solidFill>
                  <a:srgbClr val="1A1A1A"/>
                </a:solidFill>
                <a:latin typeface="Georgia" charset="0"/>
              </a:rPr>
              <a:t>You aren’t an agile programmer—you’re a programmer who programs with agility.</a:t>
            </a:r>
          </a:p>
          <a:p>
            <a:pPr>
              <a:buChar char="•"/>
            </a:pPr>
            <a:r>
              <a:rPr lang="en-US" dirty="0">
                <a:solidFill>
                  <a:srgbClr val="1A1A1A"/>
                </a:solidFill>
                <a:latin typeface="Georgia" charset="0"/>
              </a:rPr>
              <a:t>You don’t work on an agile team—your team exhibits agility.</a:t>
            </a:r>
          </a:p>
          <a:p>
            <a:pPr>
              <a:buChar char="•"/>
            </a:pPr>
            <a:r>
              <a:rPr lang="en-US" dirty="0">
                <a:solidFill>
                  <a:srgbClr val="1A1A1A"/>
                </a:solidFill>
                <a:latin typeface="Georgia" charset="0"/>
              </a:rPr>
              <a:t>You don’t use agile tools—you use tools that enhance your agility.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40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It’s time to reclaim Agility!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2557027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Because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all still </a:t>
            </a:r>
            <a:r>
              <a:rPr lang="de-DE" sz="4400" dirty="0" err="1" smtClean="0">
                <a:latin typeface="+mj-lt"/>
              </a:rPr>
              <a:t>belive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endParaRPr lang="de-DE" sz="4400" dirty="0" smtClean="0">
              <a:latin typeface="+mj-lt"/>
            </a:endParaRPr>
          </a:p>
          <a:p>
            <a:pPr algn="ctr"/>
            <a:r>
              <a:rPr lang="de-DE" sz="4400" b="1" dirty="0" smtClean="0">
                <a:latin typeface="+mj-lt"/>
              </a:rPr>
              <a:t>Values </a:t>
            </a:r>
            <a:r>
              <a:rPr lang="de-DE" sz="4400" b="1" dirty="0" err="1" smtClean="0">
                <a:latin typeface="+mj-lt"/>
              </a:rPr>
              <a:t>of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Agility</a:t>
            </a:r>
            <a:endParaRPr lang="en-US" sz="3600" b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76833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smtClean="0">
                <a:latin typeface="+mj-lt"/>
              </a:rPr>
              <a:t>but</a:t>
            </a:r>
            <a:r>
              <a:rPr lang="de-DE" sz="3600" b="1" dirty="0" smtClean="0">
                <a:latin typeface="+mj-lt"/>
              </a:rPr>
              <a:t> </a:t>
            </a:r>
            <a:r>
              <a:rPr lang="de-DE" sz="3600" b="1" dirty="0" err="1" smtClean="0">
                <a:latin typeface="+mj-lt"/>
              </a:rPr>
              <a:t>faith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should</a:t>
            </a:r>
            <a:r>
              <a:rPr lang="de-DE" sz="3600" dirty="0" smtClean="0">
                <a:latin typeface="+mj-lt"/>
              </a:rPr>
              <a:t> not </a:t>
            </a:r>
            <a:r>
              <a:rPr lang="de-DE" sz="3600" dirty="0" err="1" smtClean="0">
                <a:latin typeface="+mj-lt"/>
              </a:rPr>
              <a:t>become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b="1" dirty="0" err="1" smtClean="0">
                <a:latin typeface="+mj-lt"/>
              </a:rPr>
              <a:t>religion</a:t>
            </a:r>
            <a:endParaRPr lang="de-DE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18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898071" y="1338942"/>
            <a:ext cx="11293928" cy="551905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 smtClean="0"/>
              <a:t>What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to</a:t>
            </a:r>
            <a:r>
              <a:rPr lang="de-DE" sz="3200" b="1" dirty="0" smtClean="0"/>
              <a:t> do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Find out </a:t>
            </a:r>
            <a:r>
              <a:rPr lang="de-DE" sz="3200" dirty="0" err="1" smtClean="0"/>
              <a:t>where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are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Take a </a:t>
            </a:r>
            <a:r>
              <a:rPr lang="de-DE" sz="3200" dirty="0" err="1" smtClean="0"/>
              <a:t>small</a:t>
            </a:r>
            <a:r>
              <a:rPr lang="de-DE" sz="3200" dirty="0" smtClean="0"/>
              <a:t> </a:t>
            </a:r>
            <a:r>
              <a:rPr lang="de-DE" sz="3200" dirty="0" err="1" smtClean="0"/>
              <a:t>step</a:t>
            </a:r>
            <a:r>
              <a:rPr lang="de-DE" sz="3200" dirty="0" smtClean="0"/>
              <a:t> </a:t>
            </a:r>
            <a:r>
              <a:rPr lang="de-DE" sz="3200" dirty="0" err="1" smtClean="0"/>
              <a:t>towards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goal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err="1" smtClean="0"/>
              <a:t>Adjust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understanding</a:t>
            </a:r>
            <a:r>
              <a:rPr lang="de-DE" sz="3200" dirty="0" smtClean="0"/>
              <a:t> </a:t>
            </a:r>
            <a:r>
              <a:rPr lang="de-DE" sz="3200" dirty="0" err="1" smtClean="0"/>
              <a:t>based</a:t>
            </a:r>
            <a:r>
              <a:rPr lang="de-DE" sz="3200" dirty="0" smtClean="0"/>
              <a:t> on </a:t>
            </a:r>
            <a:r>
              <a:rPr lang="de-DE" sz="3200" dirty="0" err="1" smtClean="0"/>
              <a:t>what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learned</a:t>
            </a:r>
            <a:endParaRPr lang="de-DE" sz="3200" dirty="0" smtClean="0"/>
          </a:p>
          <a:p>
            <a:endParaRPr lang="de-DE" sz="3200" dirty="0" smtClean="0">
              <a:sym typeface="Wingdings"/>
            </a:endParaRPr>
          </a:p>
          <a:p>
            <a:r>
              <a:rPr lang="de-DE" sz="4000" dirty="0" smtClean="0">
                <a:sym typeface="Wingdings"/>
              </a:rPr>
              <a:t>⟳ </a:t>
            </a:r>
            <a:r>
              <a:rPr lang="de-DE" sz="4000" b="1" dirty="0" smtClean="0"/>
              <a:t>Repeat</a:t>
            </a:r>
            <a:endParaRPr lang="de-DE" sz="3600" b="1" dirty="0" smtClean="0"/>
          </a:p>
          <a:p>
            <a:endParaRPr lang="de-DE" sz="3200" dirty="0"/>
          </a:p>
          <a:p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do </a:t>
            </a:r>
            <a:r>
              <a:rPr lang="de-DE" sz="3200" b="1" dirty="0" err="1" smtClean="0"/>
              <a:t>it</a:t>
            </a:r>
            <a:endParaRPr lang="de-DE" sz="3200" b="1" dirty="0"/>
          </a:p>
          <a:p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faced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alternatives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deliver</a:t>
            </a:r>
            <a:r>
              <a:rPr lang="de-DE" sz="3200" dirty="0"/>
              <a:t> </a:t>
            </a:r>
            <a:r>
              <a:rPr lang="de-DE" sz="3200" dirty="0" err="1"/>
              <a:t>roughly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same </a:t>
            </a:r>
            <a:r>
              <a:rPr lang="de-DE" sz="3200" dirty="0" err="1"/>
              <a:t>value</a:t>
            </a:r>
            <a:r>
              <a:rPr lang="de-DE" sz="3200" dirty="0"/>
              <a:t>, </a:t>
            </a:r>
            <a:r>
              <a:rPr lang="de-DE" sz="3200" dirty="0" err="1"/>
              <a:t>take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path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makes</a:t>
            </a:r>
            <a:r>
              <a:rPr lang="de-DE" sz="3200" dirty="0"/>
              <a:t>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change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.</a:t>
            </a:r>
          </a:p>
        </p:txBody>
      </p:sp>
      <p:sp>
        <p:nvSpPr>
          <p:cNvPr id="4" name="Rechteck 3"/>
          <p:cNvSpPr/>
          <p:nvPr/>
        </p:nvSpPr>
        <p:spPr>
          <a:xfrm>
            <a:off x="-1" y="12322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Agility</a:t>
            </a:r>
            <a:endParaRPr lang="en-US" sz="4400" dirty="0">
              <a:latin typeface="+mj-lt"/>
            </a:endParaRPr>
          </a:p>
          <a:p>
            <a:pPr algn="ctr"/>
            <a:r>
              <a:rPr lang="en-US" sz="4400" dirty="0" smtClean="0">
                <a:latin typeface="+mj-lt"/>
              </a:rPr>
              <a:t>3 Steps + 1 Loop</a:t>
            </a:r>
          </a:p>
        </p:txBody>
      </p:sp>
    </p:spTree>
    <p:extLst>
      <p:ext uri="{BB962C8B-B14F-4D97-AF65-F5344CB8AC3E}">
        <p14:creationId xmlns:p14="http://schemas.microsoft.com/office/powerpoint/2010/main" val="125051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5896303"/>
          </a:xfrm>
        </p:spPr>
        <p:txBody>
          <a:bodyPr anchor="ctr" anchorCtr="0"/>
          <a:lstStyle/>
          <a:p>
            <a:r>
              <a:rPr lang="de-DE" dirty="0" err="1" smtClean="0"/>
              <a:t>It‘s</a:t>
            </a:r>
            <a:r>
              <a:rPr lang="de-DE" dirty="0" smtClean="0"/>
              <a:t> time </a:t>
            </a:r>
            <a:r>
              <a:rPr lang="de-DE" dirty="0" err="1" smtClean="0"/>
              <a:t>to</a:t>
            </a:r>
            <a:r>
              <a:rPr lang="de-DE" dirty="0" smtClean="0"/>
              <a:t> kill Agile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218713" y="4001080"/>
            <a:ext cx="975457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But </a:t>
            </a:r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should</a:t>
            </a:r>
            <a:r>
              <a:rPr lang="de-DE" sz="4400" dirty="0" smtClean="0">
                <a:latin typeface="+mj-lt"/>
              </a:rPr>
              <a:t> not </a:t>
            </a:r>
            <a:r>
              <a:rPr lang="de-DE" sz="4400" dirty="0" err="1" smtClean="0">
                <a:latin typeface="+mj-lt"/>
              </a:rPr>
              <a:t>stop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doing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things</a:t>
            </a:r>
            <a:r>
              <a:rPr lang="de-DE" sz="4400" dirty="0" smtClean="0">
                <a:latin typeface="+mj-lt"/>
              </a:rPr>
              <a:t> agile.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155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355272" y="1113130"/>
            <a:ext cx="7152623" cy="46474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We’ve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lost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agile.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try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hang on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agility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keep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meaningful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,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and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protect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from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those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who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would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take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soul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of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our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ideas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in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order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sell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back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us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endParaRPr lang="de-DE" sz="2800" b="1" i="1" dirty="0" smtClean="0">
              <a:solidFill>
                <a:srgbClr val="222222"/>
              </a:solidFill>
              <a:latin typeface="+mj-lt"/>
            </a:endParaRPr>
          </a:p>
          <a:p>
            <a:r>
              <a:rPr lang="de-DE" sz="2800" b="1" i="1" dirty="0" smtClean="0">
                <a:solidFill>
                  <a:srgbClr val="222222"/>
                </a:solidFill>
                <a:latin typeface="+mj-lt"/>
              </a:rPr>
              <a:t>     Dave Thomas</a:t>
            </a:r>
          </a:p>
        </p:txBody>
      </p:sp>
    </p:spTree>
    <p:extLst>
      <p:ext uri="{BB962C8B-B14F-4D97-AF65-F5344CB8AC3E}">
        <p14:creationId xmlns:p14="http://schemas.microsoft.com/office/powerpoint/2010/main" val="11998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Google results for ”Agility”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34" y="1307233"/>
            <a:ext cx="8490931" cy="49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Sources</a:t>
            </a:r>
            <a:endParaRPr lang="en-AU" sz="44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08957" y="1898107"/>
            <a:ext cx="1037408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hlinkClick r:id="rId2"/>
              </a:rPr>
              <a:t>http://</a:t>
            </a:r>
            <a:r>
              <a:rPr lang="de-DE" sz="2000" dirty="0" smtClean="0">
                <a:hlinkClick r:id="rId2"/>
              </a:rPr>
              <a:t>agilemanifesto.org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>
                <a:hlinkClick r:id="rId3"/>
              </a:rPr>
              <a:t>http</a:t>
            </a:r>
            <a:r>
              <a:rPr lang="de-DE" sz="2000" dirty="0">
                <a:hlinkClick r:id="rId3"/>
              </a:rPr>
              <a:t>://pragdave.me/blog/2014/03/04/time-to-kill-agile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youtu.be/a-BOSpxYJ9M</a:t>
            </a:r>
            <a:endParaRPr lang="de-DE" sz="2000" dirty="0" smtClean="0"/>
          </a:p>
          <a:p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>
                <a:hlinkClick r:id="rId5"/>
              </a:rPr>
              <a:t>https</a:t>
            </a:r>
            <a:r>
              <a:rPr lang="de-DE" sz="2000" dirty="0">
                <a:hlinkClick r:id="rId5"/>
              </a:rPr>
              <a:t>://</a:t>
            </a:r>
            <a:r>
              <a:rPr lang="de-DE" sz="2000" dirty="0" smtClean="0">
                <a:hlinkClick r:id="rId5"/>
              </a:rPr>
              <a:t>youtu.be/GE6lbPLEAzc</a:t>
            </a:r>
            <a:endParaRPr lang="de-DE" sz="2000" dirty="0" smtClean="0"/>
          </a:p>
          <a:p>
            <a:endParaRPr lang="de-DE" sz="2000" dirty="0"/>
          </a:p>
          <a:p>
            <a:r>
              <a:rPr lang="pt-BR" sz="2000" dirty="0">
                <a:hlinkClick r:id="rId6"/>
              </a:rPr>
              <a:t>https://</a:t>
            </a:r>
            <a:r>
              <a:rPr lang="pt-BR" sz="2000" dirty="0" smtClean="0">
                <a:hlinkClick r:id="rId6"/>
              </a:rPr>
              <a:t>vimeo.com/44234746</a:t>
            </a:r>
            <a:endParaRPr lang="pt-BR" sz="2000" dirty="0" smtClean="0"/>
          </a:p>
          <a:p>
            <a:endParaRPr lang="pt-BR" sz="2000" dirty="0"/>
          </a:p>
          <a:p>
            <a:r>
              <a:rPr lang="pt-BR" sz="2000" dirty="0">
                <a:hlinkClick r:id="rId7"/>
              </a:rPr>
              <a:t>https://www.artefactgroup.com/content/post-agile-a-design-thinking-approach-to-software-development</a:t>
            </a:r>
            <a:r>
              <a:rPr lang="pt-BR" sz="2000" dirty="0" smtClean="0">
                <a:hlinkClick r:id="rId7"/>
              </a:rPr>
              <a:t>/</a:t>
            </a:r>
            <a:endParaRPr lang="pt-BR" sz="2000" dirty="0" smtClean="0"/>
          </a:p>
          <a:p>
            <a:endParaRPr lang="pt-BR" sz="2000" dirty="0"/>
          </a:p>
          <a:p>
            <a:r>
              <a:rPr lang="pt-BR" sz="2000" dirty="0">
                <a:hlinkClick r:id="rId8"/>
              </a:rPr>
              <a:t>https://</a:t>
            </a:r>
            <a:r>
              <a:rPr lang="pt-BR" sz="2000" dirty="0" smtClean="0">
                <a:hlinkClick r:id="rId8"/>
              </a:rPr>
              <a:t>github.com/oreillymedia/97-things-every-agile-developer-should-know/blob/master/Beware_Of_Agile_Zealots.asciidoc</a:t>
            </a:r>
            <a:endParaRPr lang="pt-BR" sz="2000" dirty="0" smtClean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4453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" y="9911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1999</a:t>
            </a:r>
          </a:p>
          <a:p>
            <a:pPr algn="ctr"/>
            <a:r>
              <a:rPr lang="de-DE" sz="4400" dirty="0" err="1">
                <a:latin typeface="+mj-lt"/>
              </a:rPr>
              <a:t>How</a:t>
            </a:r>
            <a:r>
              <a:rPr lang="de-DE" sz="4400" dirty="0">
                <a:latin typeface="+mj-lt"/>
              </a:rPr>
              <a:t> was </a:t>
            </a:r>
            <a:r>
              <a:rPr lang="de-DE" sz="4400" dirty="0" err="1">
                <a:latin typeface="+mj-lt"/>
              </a:rPr>
              <a:t>the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world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developing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software</a:t>
            </a:r>
            <a:r>
              <a:rPr lang="de-DE" sz="4400" dirty="0">
                <a:latin typeface="+mj-lt"/>
              </a:rPr>
              <a:t> back </a:t>
            </a:r>
            <a:r>
              <a:rPr lang="de-DE" sz="4400" dirty="0" err="1">
                <a:latin typeface="+mj-lt"/>
              </a:rPr>
              <a:t>then</a:t>
            </a:r>
            <a:r>
              <a:rPr lang="de-DE" sz="4400" dirty="0">
                <a:latin typeface="+mj-lt"/>
              </a:rPr>
              <a:t>?</a:t>
            </a:r>
          </a:p>
          <a:p>
            <a:pPr algn="ctr"/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" y="227892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99%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software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projects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like </a:t>
            </a:r>
            <a:r>
              <a:rPr lang="de-DE" sz="4400" dirty="0" err="1" smtClean="0">
                <a:latin typeface="+mj-lt"/>
              </a:rPr>
              <a:t>this</a:t>
            </a:r>
            <a:endParaRPr lang="de-DE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t="1060"/>
          <a:stretch/>
        </p:blipFill>
        <p:spPr>
          <a:xfrm>
            <a:off x="4464161" y="3398267"/>
            <a:ext cx="3263680" cy="32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07167"/>
            <a:ext cx="9144000" cy="1160901"/>
          </a:xfrm>
        </p:spPr>
        <p:txBody>
          <a:bodyPr>
            <a:normAutofit/>
          </a:bodyPr>
          <a:lstStyle/>
          <a:p>
            <a:r>
              <a:rPr lang="de-DE" sz="4800" b="1" dirty="0" smtClean="0"/>
              <a:t>Agile</a:t>
            </a:r>
            <a:r>
              <a:rPr lang="de-DE" sz="4800" dirty="0" smtClean="0"/>
              <a:t> </a:t>
            </a:r>
            <a:r>
              <a:rPr lang="de-DE" sz="4800" dirty="0" err="1" smtClean="0"/>
              <a:t>is</a:t>
            </a:r>
            <a:r>
              <a:rPr lang="de-DE" sz="4800" dirty="0" smtClean="0"/>
              <a:t> </a:t>
            </a:r>
            <a:r>
              <a:rPr lang="de-DE" sz="4800" dirty="0" err="1" smtClean="0"/>
              <a:t>dead</a:t>
            </a:r>
            <a:endParaRPr lang="de-DE" sz="4800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524000" y="3368069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7200" dirty="0" smtClean="0"/>
              <a:t>Long Live </a:t>
            </a:r>
            <a:r>
              <a:rPr lang="de-DE" sz="7200" b="1" dirty="0" err="1" smtClean="0"/>
              <a:t>Agility</a:t>
            </a:r>
            <a:r>
              <a:rPr lang="de-DE" sz="7200" dirty="0" smtClean="0"/>
              <a:t>!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8797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309318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But there where also many new ideas.</a:t>
            </a:r>
          </a:p>
        </p:txBody>
      </p:sp>
      <p:sp>
        <p:nvSpPr>
          <p:cNvPr id="6" name="Rechteck 5"/>
          <p:cNvSpPr/>
          <p:nvPr/>
        </p:nvSpPr>
        <p:spPr>
          <a:xfrm>
            <a:off x="0" y="4271706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err="1" smtClean="0">
                <a:latin typeface="+mj-lt"/>
              </a:rPr>
              <a:t>They</a:t>
            </a:r>
            <a:r>
              <a:rPr lang="de-CH" sz="4400" dirty="0" smtClean="0">
                <a:latin typeface="+mj-lt"/>
              </a:rPr>
              <a:t> all </a:t>
            </a:r>
            <a:r>
              <a:rPr lang="de-CH" sz="4400" dirty="0" err="1" smtClean="0">
                <a:latin typeface="+mj-lt"/>
              </a:rPr>
              <a:t>had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the</a:t>
            </a:r>
            <a:r>
              <a:rPr lang="de-CH" sz="4400" dirty="0" smtClean="0">
                <a:latin typeface="+mj-lt"/>
              </a:rPr>
              <a:t> same </a:t>
            </a:r>
            <a:r>
              <a:rPr lang="de-CH" sz="4400" dirty="0" err="1" smtClean="0">
                <a:latin typeface="+mj-lt"/>
              </a:rPr>
              <a:t>focus</a:t>
            </a:r>
            <a:r>
              <a:rPr lang="de-CH" sz="4400" smtClean="0">
                <a:latin typeface="+mj-lt"/>
              </a:rPr>
              <a:t>:</a:t>
            </a:r>
            <a:endParaRPr lang="en-US" sz="4400" dirty="0" smtClean="0">
              <a:latin typeface="+mj-lt"/>
            </a:endParaRPr>
          </a:p>
          <a:p>
            <a:pPr algn="ctr"/>
            <a:r>
              <a:rPr lang="en-US" sz="4400" b="1" i="1" dirty="0" smtClean="0">
                <a:latin typeface="+mj-lt"/>
              </a:rPr>
              <a:t>„how can we cut down all of that bullshit </a:t>
            </a:r>
          </a:p>
          <a:p>
            <a:pPr algn="ctr"/>
            <a:r>
              <a:rPr lang="en-US" sz="4400" b="1" i="1" dirty="0" smtClean="0">
                <a:latin typeface="+mj-lt"/>
              </a:rPr>
              <a:t>and just focus on writing software</a:t>
            </a:r>
            <a:r>
              <a:rPr lang="de-CH" sz="4400" b="1" i="1" dirty="0" smtClean="0">
                <a:latin typeface="+mj-lt"/>
              </a:rPr>
              <a:t>!“</a:t>
            </a:r>
            <a:endParaRPr lang="en-US" sz="4400" b="1" i="1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90" y="1622972"/>
            <a:ext cx="1683626" cy="224483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0760" r="9968" b="7013"/>
          <a:stretch/>
        </p:blipFill>
        <p:spPr>
          <a:xfrm>
            <a:off x="3049749" y="1616729"/>
            <a:ext cx="1755229" cy="221330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911" y="1616729"/>
            <a:ext cx="1791857" cy="2251077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701" y="1616729"/>
            <a:ext cx="1705225" cy="2251077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859" y="1616729"/>
            <a:ext cx="1496381" cy="22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27491" t="10072" r="24073" b="12230"/>
          <a:stretch/>
        </p:blipFill>
        <p:spPr>
          <a:xfrm>
            <a:off x="5153828" y="54738"/>
            <a:ext cx="1551215" cy="1994418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68" y="409949"/>
            <a:ext cx="1461462" cy="1639207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099" y="687687"/>
            <a:ext cx="1301530" cy="136146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3" r="21" b="39523"/>
          <a:stretch/>
        </p:blipFill>
        <p:spPr>
          <a:xfrm>
            <a:off x="1339292" y="4555683"/>
            <a:ext cx="9180286" cy="228600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97114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Angry</a:t>
            </a:r>
          </a:p>
          <a:p>
            <a:pPr algn="ctr"/>
            <a:r>
              <a:rPr lang="en-US" sz="3200" dirty="0" smtClean="0">
                <a:latin typeface="+mj-lt"/>
              </a:rPr>
              <a:t>Engineers</a:t>
            </a:r>
          </a:p>
        </p:txBody>
      </p:sp>
      <p:sp>
        <p:nvSpPr>
          <p:cNvPr id="8" name="Rechteck 7"/>
          <p:cNvSpPr/>
          <p:nvPr/>
        </p:nvSpPr>
        <p:spPr>
          <a:xfrm>
            <a:off x="4519385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New</a:t>
            </a:r>
          </a:p>
          <a:p>
            <a:pPr algn="ctr"/>
            <a:r>
              <a:rPr lang="en-US" sz="3200" dirty="0" smtClean="0">
                <a:latin typeface="+mj-lt"/>
              </a:rPr>
              <a:t>Ideas</a:t>
            </a:r>
          </a:p>
        </p:txBody>
      </p:sp>
      <p:sp>
        <p:nvSpPr>
          <p:cNvPr id="9" name="Rechteck 8"/>
          <p:cNvSpPr/>
          <p:nvPr/>
        </p:nvSpPr>
        <p:spPr>
          <a:xfrm>
            <a:off x="8541656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OOPSLA</a:t>
            </a:r>
          </a:p>
          <a:p>
            <a:pPr algn="ctr"/>
            <a:r>
              <a:rPr lang="en-US" sz="3200" dirty="0" smtClean="0">
                <a:latin typeface="+mj-lt"/>
              </a:rPr>
              <a:t>Con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413" y="547456"/>
            <a:ext cx="1641929" cy="1641929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606" y="547456"/>
            <a:ext cx="1641929" cy="1641929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478" y="3064597"/>
            <a:ext cx="1824542" cy="1824542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3222" y="3376745"/>
            <a:ext cx="1643806" cy="11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9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After </a:t>
            </a:r>
            <a:r>
              <a:rPr lang="de-DE" sz="4400" dirty="0" err="1" smtClean="0">
                <a:latin typeface="+mj-lt"/>
              </a:rPr>
              <a:t>less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than</a:t>
            </a:r>
            <a:r>
              <a:rPr lang="de-DE" sz="4400" dirty="0" smtClean="0">
                <a:latin typeface="+mj-lt"/>
              </a:rPr>
              <a:t> 1 </a:t>
            </a:r>
            <a:r>
              <a:rPr lang="de-DE" sz="4400" dirty="0" err="1" smtClean="0">
                <a:latin typeface="+mj-lt"/>
              </a:rPr>
              <a:t>day</a:t>
            </a:r>
            <a:r>
              <a:rPr lang="de-DE" sz="4400" dirty="0" smtClean="0">
                <a:latin typeface="+mj-lt"/>
              </a:rPr>
              <a:t>, </a:t>
            </a:r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came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up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with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1524000" y="975843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a</a:t>
            </a:r>
            <a:r>
              <a:rPr lang="de-DE" b="1" dirty="0" smtClean="0"/>
              <a:t> </a:t>
            </a:r>
            <a:r>
              <a:rPr lang="de-DE" b="1" dirty="0" err="1" smtClean="0"/>
              <a:t>short</a:t>
            </a:r>
            <a:r>
              <a:rPr lang="de-DE" b="1" dirty="0" smtClean="0"/>
              <a:t> </a:t>
            </a:r>
            <a:r>
              <a:rPr lang="de-DE" b="1" dirty="0" err="1" smtClean="0"/>
              <a:t>list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values</a:t>
            </a:r>
            <a:endParaRPr lang="de-DE" b="1" dirty="0"/>
          </a:p>
        </p:txBody>
      </p:sp>
      <p:sp>
        <p:nvSpPr>
          <p:cNvPr id="2" name="Rechteck 1"/>
          <p:cNvSpPr/>
          <p:nvPr/>
        </p:nvSpPr>
        <p:spPr>
          <a:xfrm>
            <a:off x="1344010" y="2476404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Individuals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Interactions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Processes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Working Software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Comprehensive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Customer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Collaboration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Contract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Negotiation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,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Responding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to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Change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Following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7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There</a:t>
            </a:r>
            <a:r>
              <a:rPr lang="de-DE" sz="4400" dirty="0" smtClean="0">
                <a:latin typeface="+mj-lt"/>
              </a:rPr>
              <a:t> was extra time </a:t>
            </a:r>
            <a:r>
              <a:rPr lang="de-DE" sz="4400" dirty="0" err="1" smtClean="0">
                <a:latin typeface="+mj-lt"/>
              </a:rPr>
              <a:t>left</a:t>
            </a:r>
            <a:r>
              <a:rPr lang="de-DE" sz="4400" dirty="0">
                <a:latin typeface="+mj-lt"/>
              </a:rPr>
              <a:t>.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did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what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developers</a:t>
            </a:r>
            <a:r>
              <a:rPr lang="de-DE" sz="4400" dirty="0" smtClean="0">
                <a:latin typeface="+mj-lt"/>
              </a:rPr>
              <a:t> do.</a:t>
            </a:r>
          </a:p>
          <a:p>
            <a:pPr algn="ctr"/>
            <a:r>
              <a:rPr lang="de-DE" sz="4400" dirty="0" err="1">
                <a:latin typeface="+mj-lt"/>
              </a:rPr>
              <a:t>T</a:t>
            </a:r>
            <a:r>
              <a:rPr lang="de-DE" sz="4400" dirty="0" err="1" smtClean="0">
                <a:latin typeface="+mj-lt"/>
              </a:rPr>
              <a:t>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filled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time </a:t>
            </a:r>
            <a:r>
              <a:rPr lang="de-DE" sz="4400" dirty="0" err="1" smtClean="0">
                <a:latin typeface="+mj-lt"/>
              </a:rPr>
              <a:t>with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some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random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469460"/>
            <a:ext cx="12192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Principles</a:t>
            </a:r>
            <a:endParaRPr lang="de-DE" b="1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8486953" y="3786028"/>
            <a:ext cx="3624943" cy="1207134"/>
          </a:xfrm>
          <a:prstGeom prst="wedgeRoundRectCallout">
            <a:avLst>
              <a:gd name="adj1" fmla="val 34975"/>
              <a:gd name="adj2" fmla="val -6393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Business </a:t>
            </a:r>
            <a:r>
              <a:rPr lang="de-DE" sz="2000" dirty="0" err="1">
                <a:latin typeface="+mj-lt"/>
              </a:rPr>
              <a:t>people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developers</a:t>
            </a:r>
            <a:r>
              <a:rPr lang="de-DE" sz="2000" dirty="0">
                <a:latin typeface="+mj-lt"/>
              </a:rPr>
              <a:t> must </a:t>
            </a:r>
            <a:r>
              <a:rPr lang="de-DE" sz="2000" b="1" dirty="0" err="1" smtClean="0">
                <a:latin typeface="+mj-lt"/>
              </a:rPr>
              <a:t>work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together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daily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throughout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973248" y="5434003"/>
            <a:ext cx="4022271" cy="1243298"/>
          </a:xfrm>
          <a:prstGeom prst="wedgeRoundRectCallout">
            <a:avLst>
              <a:gd name="adj1" fmla="val 60607"/>
              <a:gd name="adj2" fmla="val 3711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best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architectures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designs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emerge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from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self-organizing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teams</a:t>
            </a:r>
            <a:r>
              <a:rPr lang="de-DE" sz="2000" b="1" dirty="0">
                <a:latin typeface="+mj-lt"/>
              </a:rPr>
              <a:t>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20553" y="5486400"/>
            <a:ext cx="5385117" cy="1138504"/>
          </a:xfrm>
          <a:prstGeom prst="wedgeRoundRectCallout">
            <a:avLst>
              <a:gd name="adj1" fmla="val -31576"/>
              <a:gd name="adj2" fmla="val 6708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atin typeface="+mj-lt"/>
              </a:rPr>
              <a:t>Build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around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motivated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individuals</a:t>
            </a:r>
            <a:r>
              <a:rPr lang="de-DE" sz="2000" dirty="0" smtClean="0">
                <a:latin typeface="+mj-lt"/>
              </a:rPr>
              <a:t>. </a:t>
            </a:r>
            <a:r>
              <a:rPr lang="de-DE" sz="2000" dirty="0" err="1" smtClean="0">
                <a:latin typeface="+mj-lt"/>
              </a:rPr>
              <a:t>Give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environment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support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need</a:t>
            </a:r>
            <a:r>
              <a:rPr lang="de-DE" sz="2000" dirty="0">
                <a:latin typeface="+mj-lt"/>
              </a:rPr>
              <a:t>,  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trust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job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done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87965" y="3806761"/>
            <a:ext cx="4109357" cy="1420586"/>
          </a:xfrm>
          <a:prstGeom prst="wedgeRoundRectCallout">
            <a:avLst>
              <a:gd name="adj1" fmla="val -62085"/>
              <a:gd name="adj2" fmla="val -1336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atin typeface="+mj-lt"/>
              </a:rPr>
              <a:t>Welcome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changing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even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late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 smtClean="0">
                <a:latin typeface="+mj-lt"/>
              </a:rPr>
              <a:t>development</a:t>
            </a:r>
            <a:r>
              <a:rPr lang="de-DE" sz="2000" dirty="0">
                <a:latin typeface="+mj-lt"/>
              </a:rPr>
              <a:t>. Agile </a:t>
            </a:r>
            <a:r>
              <a:rPr lang="de-DE" sz="2000" dirty="0" err="1">
                <a:latin typeface="+mj-lt"/>
              </a:rPr>
              <a:t>processes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harness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 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customer's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competitive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advantage</a:t>
            </a:r>
            <a:r>
              <a:rPr lang="de-DE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72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just </a:t>
            </a:r>
            <a:r>
              <a:rPr lang="de-DE" sz="4400" dirty="0" err="1" smtClean="0">
                <a:latin typeface="+mj-lt"/>
              </a:rPr>
              <a:t>published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their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 on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web.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842952"/>
            <a:ext cx="12192000" cy="2792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 smtClean="0"/>
          </a:p>
          <a:p>
            <a:r>
              <a:rPr lang="de-DE" sz="3600" dirty="0" err="1"/>
              <a:t>t</a:t>
            </a:r>
            <a:r>
              <a:rPr lang="de-DE" sz="3600" dirty="0" err="1" smtClean="0"/>
              <a:t>he</a:t>
            </a:r>
            <a:endParaRPr lang="de-DE" sz="3600" dirty="0" smtClean="0"/>
          </a:p>
          <a:p>
            <a:endParaRPr lang="de-DE" sz="3600" b="1" dirty="0" smtClean="0"/>
          </a:p>
          <a:p>
            <a:r>
              <a:rPr lang="de-DE" sz="4800" b="1" dirty="0" err="1"/>
              <a:t>Manifesto</a:t>
            </a:r>
            <a:r>
              <a:rPr lang="de-DE" sz="4800" b="1" dirty="0"/>
              <a:t> </a:t>
            </a:r>
            <a:r>
              <a:rPr lang="de-DE" sz="4800" b="1" dirty="0" err="1"/>
              <a:t>for</a:t>
            </a:r>
            <a:r>
              <a:rPr lang="de-DE" sz="4800" b="1" dirty="0"/>
              <a:t> Agile Software </a:t>
            </a:r>
            <a:r>
              <a:rPr lang="de-DE" sz="4800" b="1" dirty="0" smtClean="0"/>
              <a:t>Development</a:t>
            </a:r>
          </a:p>
          <a:p>
            <a:endParaRPr lang="de-DE" sz="3600" b="1" dirty="0" smtClean="0"/>
          </a:p>
          <a:p>
            <a:r>
              <a:rPr lang="de-DE" sz="3600" dirty="0" smtClean="0"/>
              <a:t>was </a:t>
            </a:r>
            <a:r>
              <a:rPr lang="de-DE" sz="3600" dirty="0" err="1" smtClean="0"/>
              <a:t>born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719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</Words>
  <Application>Microsoft Macintosh PowerPoint</Application>
  <PresentationFormat>Breitbild</PresentationFormat>
  <Paragraphs>194</Paragraphs>
  <Slides>40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Georgia</vt:lpstr>
      <vt:lpstr>OpenSans-Semibold</vt:lpstr>
      <vt:lpstr>Wingdings</vt:lpstr>
      <vt:lpstr>Arial</vt:lpstr>
      <vt:lpstr>Office-Design</vt:lpstr>
      <vt:lpstr>What does Agile mean?</vt:lpstr>
      <vt:lpstr>This talk is highly inspired by  Dave Thomas, Martin Fowler, Neal Ford and Dan North</vt:lpstr>
      <vt:lpstr>We need to separate  the implementation of something from the specification of something.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Play the game?  Back to waterfall?  (whaaaaat!!??)</vt:lpstr>
      <vt:lpstr>PowerPoint-Präsentation</vt:lpstr>
      <vt:lpstr>PowerPoint-Präsentation</vt:lpstr>
      <vt:lpstr>PowerPoint-Präsentation</vt:lpstr>
      <vt:lpstr>PowerPoint-Präsentation</vt:lpstr>
      <vt:lpstr>It‘s time to kill Agile</vt:lpstr>
      <vt:lpstr>PowerPoint-Präsentation</vt:lpstr>
      <vt:lpstr>PowerPoint-Präsentation</vt:lpstr>
      <vt:lpstr>PowerPoint-Präsentation</vt:lpstr>
      <vt:lpstr>Agile is dead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is dead</dc:title>
  <dc:creator>Andreas Odermatt</dc:creator>
  <cp:lastModifiedBy>Andreas Odermatt</cp:lastModifiedBy>
  <cp:revision>175</cp:revision>
  <dcterms:created xsi:type="dcterms:W3CDTF">2015-11-18T15:27:31Z</dcterms:created>
  <dcterms:modified xsi:type="dcterms:W3CDTF">2016-01-29T15:36:10Z</dcterms:modified>
</cp:coreProperties>
</file>